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fif" ContentType="image/jpe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81" r:id="rId4"/>
    <p:sldId id="288" r:id="rId5"/>
    <p:sldId id="289" r:id="rId6"/>
    <p:sldId id="290" r:id="rId7"/>
    <p:sldId id="291" r:id="rId8"/>
    <p:sldId id="292" r:id="rId9"/>
    <p:sldId id="258" r:id="rId10"/>
    <p:sldId id="293" r:id="rId11"/>
    <p:sldId id="294" r:id="rId12"/>
    <p:sldId id="299" r:id="rId13"/>
    <p:sldId id="295" r:id="rId14"/>
    <p:sldId id="298" r:id="rId15"/>
    <p:sldId id="296" r:id="rId16"/>
    <p:sldId id="297" r:id="rId17"/>
    <p:sldId id="300" r:id="rId18"/>
    <p:sldId id="282" r:id="rId19"/>
    <p:sldId id="301" r:id="rId20"/>
    <p:sldId id="302" r:id="rId21"/>
    <p:sldId id="283" r:id="rId22"/>
    <p:sldId id="303" r:id="rId23"/>
    <p:sldId id="284" r:id="rId24"/>
    <p:sldId id="304" r:id="rId25"/>
    <p:sldId id="305" r:id="rId26"/>
    <p:sldId id="285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96611"/>
    <a:srgbClr val="F79910"/>
    <a:srgbClr val="FECC82"/>
    <a:srgbClr val="FFE389"/>
    <a:srgbClr val="FDCC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46" autoAdjust="0"/>
  </p:normalViewPr>
  <p:slideViewPr>
    <p:cSldViewPr>
      <p:cViewPr varScale="1">
        <p:scale>
          <a:sx n="86" d="100"/>
          <a:sy n="86" d="100"/>
        </p:scale>
        <p:origin x="138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5C15051-BD10-411A-A227-A2435FB0F84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wmf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png"/><Relationship Id="rId4" Type="http://schemas.openxmlformats.org/officeDocument/2006/relationships/hyperlink" Target="http://www.google.com/url?sa=i&amp;source=images&amp;cd=&amp;docid=AL7FutS0XddNZM&amp;tbnid=0u7MM9nPHQXbFM:&amp;ved=0CAgQjRwwAA&amp;url=http://cloudtimes.org/2012/12/14/gartner-cloud-security-predictions-for-2013/&amp;ei=j263UZTdBtPV0gGA8ICYBg&amp;psig=AFQjCNHkcdzKTmJjcfBvclSFVIq8Xe4JGQ&amp;ust=1371062287143953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31" b="39348"/>
          <a:stretch>
            <a:fillRect/>
          </a:stretch>
        </p:blipFill>
        <p:spPr bwMode="auto">
          <a:xfrm>
            <a:off x="0" y="3124200"/>
            <a:ext cx="9144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86200"/>
            <a:ext cx="8305800" cy="533400"/>
          </a:xfrm>
        </p:spPr>
        <p:txBody>
          <a:bodyPr/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US" altLang="en-US" noProof="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441825"/>
            <a:ext cx="8305800" cy="3048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Page: </a:t>
            </a:r>
            <a:fld id="{58C7B032-94E3-493C-885E-653F534D5C8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2" name="TextBox 13"/>
          <p:cNvSpPr txBox="1">
            <a:spLocks noChangeArrowheads="1"/>
          </p:cNvSpPr>
          <p:nvPr userDrawn="1"/>
        </p:nvSpPr>
        <p:spPr bwMode="auto">
          <a:xfrm>
            <a:off x="457200" y="6400800"/>
            <a:ext cx="4648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/>
              <a:t>© Copyright 2006-2018, Inflectra Corporation</a:t>
            </a:r>
          </a:p>
        </p:txBody>
      </p:sp>
      <p:pic>
        <p:nvPicPr>
          <p:cNvPr id="8" name="Picture 6" descr="http://cloudtimes.org/wp-content/uploads/2012/04/Gartner_logo.png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21934"/>
            <a:ext cx="2286000" cy="52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E1639454-70C9-46A6-B9C7-C79B4EA7C0CC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065230003"/>
              </p:ext>
            </p:extLst>
          </p:nvPr>
        </p:nvGraphicFramePr>
        <p:xfrm>
          <a:off x="304800" y="177781"/>
          <a:ext cx="3067023" cy="1041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r:id="rId6" imgW="8677080" imgH="2946600" progId="">
                  <p:embed/>
                </p:oleObj>
              </mc:Choice>
              <mc:Fallback>
                <p:oleObj r:id="rId6" imgW="8677080" imgH="2946600" progId="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4800" y="177781"/>
                        <a:ext cx="3067023" cy="10414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June 5th, 2006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400800"/>
            <a:ext cx="2895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Inflectra Proprietary Information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Page: </a:t>
            </a:r>
            <a:fld id="{ADE5CEF1-93AC-42D7-B4BC-492E024066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8529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7451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451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June 5th, 2006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400800"/>
            <a:ext cx="2895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Inflectra Proprietary Information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Page: </a:t>
            </a:r>
            <a:fld id="{76CBB50A-6195-45B8-AE02-79F9FDA74F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205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AE65F09C-2FED-4E88-91F5-14E01C2D0510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33400" y="3505200"/>
            <a:ext cx="8229600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4419600" y="1066800"/>
            <a:ext cx="0" cy="495300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457200" y="1066800"/>
            <a:ext cx="2057400" cy="33855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96611"/>
                </a:solidFill>
              </a:rPr>
              <a:t>Goal</a:t>
            </a:r>
            <a:r>
              <a:rPr lang="en-US" sz="1600" baseline="0" dirty="0">
                <a:solidFill>
                  <a:srgbClr val="F96611"/>
                </a:solidFill>
              </a:rPr>
              <a:t> / Objectives</a:t>
            </a:r>
            <a:endParaRPr lang="en-US" sz="1600" dirty="0">
              <a:solidFill>
                <a:srgbClr val="F96611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4533900" y="1066800"/>
            <a:ext cx="2057400" cy="33855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96611"/>
                </a:solidFill>
              </a:rPr>
              <a:t>Concept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457200" y="3581400"/>
            <a:ext cx="2057400" cy="33855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96611"/>
                </a:solidFill>
              </a:rPr>
              <a:t>Challenges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4572000" y="3581400"/>
            <a:ext cx="2057400" cy="338554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baseline="0" dirty="0">
                <a:solidFill>
                  <a:srgbClr val="F96611"/>
                </a:solidFill>
              </a:rPr>
              <a:t>Capabilities</a:t>
            </a:r>
            <a:endParaRPr lang="en-US" sz="1600" b="1" dirty="0">
              <a:solidFill>
                <a:srgbClr val="F96611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554579"/>
            <a:ext cx="3810001" cy="17982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1"/>
          </p:nvPr>
        </p:nvSpPr>
        <p:spPr>
          <a:xfrm>
            <a:off x="436685" y="4053890"/>
            <a:ext cx="3810001" cy="17982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2"/>
          </p:nvPr>
        </p:nvSpPr>
        <p:spPr>
          <a:xfrm>
            <a:off x="4554415" y="4053890"/>
            <a:ext cx="3810001" cy="17982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8807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June 5th, 2006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400800"/>
            <a:ext cx="2895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Inflectra Proprietary Information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Page: </a:t>
            </a:r>
            <a:fld id="{069E4B69-3EC5-465B-9719-354D7C91A9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4801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June 5th, 2006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400800"/>
            <a:ext cx="2895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Inflectra Proprietary Information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Page: </a:t>
            </a:r>
            <a:fld id="{B585FE93-19F0-4D0C-BC3E-E4016760AC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0647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4953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4953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June 5th, 2006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400800"/>
            <a:ext cx="2895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Inflectra Proprietary Information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Page: </a:t>
            </a:r>
            <a:fld id="{59B16F20-21EC-42F8-A9DE-CED16F1BAA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6189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June 5th, 2006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67000" y="6400800"/>
            <a:ext cx="2895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Inflectra Proprietary Information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Page: </a:t>
            </a:r>
            <a:fld id="{082CB30B-0879-4300-BBA0-29FB92615A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8114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June 5th, 2006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400800"/>
            <a:ext cx="2895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Inflectra Proprietary Information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Page: </a:t>
            </a:r>
            <a:fld id="{53D6F28E-B15A-492E-9ECF-F322A3E688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3671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June 5th, 2006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67000" y="6400800"/>
            <a:ext cx="2895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Inflectra Proprietary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Page: </a:t>
            </a:r>
            <a:fld id="{57511DD5-287E-43C2-B756-C96A8277E7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4785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June 5th, 2006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400800"/>
            <a:ext cx="2895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Inflectra Proprietary Information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Page: </a:t>
            </a:r>
            <a:fld id="{5C812E32-FC33-4387-B584-F67C5AF21D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2275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June 5th, 2006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400800"/>
            <a:ext cx="2895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Inflectra Proprietary Information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Page: </a:t>
            </a:r>
            <a:fld id="{2E146844-AF4A-44B5-83EE-4DCA2A40F2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1861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2" t="-2" b="42091"/>
          <a:stretch>
            <a:fillRect/>
          </a:stretch>
        </p:blipFill>
        <p:spPr bwMode="auto">
          <a:xfrm>
            <a:off x="0" y="4038600"/>
            <a:ext cx="9144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38800" y="6400800"/>
            <a:ext cx="990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r>
              <a:rPr lang="en-US" altLang="en-US"/>
              <a:t>Page: </a:t>
            </a:r>
            <a:fld id="{AE65F09C-2FED-4E88-91F5-14E01C2D051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1" name="TextBox 13"/>
          <p:cNvSpPr txBox="1">
            <a:spLocks noChangeArrowheads="1"/>
          </p:cNvSpPr>
          <p:nvPr userDrawn="1"/>
        </p:nvSpPr>
        <p:spPr bwMode="auto">
          <a:xfrm>
            <a:off x="457200" y="6400800"/>
            <a:ext cx="4648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/>
              <a:t>© Copyright 2006-2018, Inflectra Corporation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A165AC-330F-4C68-B991-5FEA5A7F4D58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4200" y="6077436"/>
            <a:ext cx="2128896" cy="7229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96611"/>
        </a:buClr>
        <a:buSzPct val="80000"/>
        <a:buFont typeface="Wingdings" panose="05000000000000000000" pitchFamily="2" charset="2"/>
        <a:buChar char="n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DCC12"/>
        </a:buClr>
        <a:buSzPct val="80000"/>
        <a:buFont typeface="Wingdings" panose="05000000000000000000" pitchFamily="2" charset="2"/>
        <a:buChar char="n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96611"/>
        </a:buClr>
        <a:buSzPct val="80000"/>
        <a:buFont typeface="Wingdings" panose="05000000000000000000" pitchFamily="2" charset="2"/>
        <a:buChar char="n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DCC12"/>
        </a:buClr>
        <a:buSzPct val="80000"/>
        <a:buFont typeface="Wingdings" panose="05000000000000000000" pitchFamily="2" charset="2"/>
        <a:buChar char="n"/>
        <a:defRPr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96611"/>
        </a:buClr>
        <a:buSzPct val="80000"/>
        <a:buFont typeface="Wingdings" panose="05000000000000000000" pitchFamily="2" charset="2"/>
        <a:buChar char="n"/>
        <a:defRPr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wmf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21.jpeg"/><Relationship Id="rId21" Type="http://schemas.openxmlformats.org/officeDocument/2006/relationships/image" Target="../media/image39.png"/><Relationship Id="rId7" Type="http://schemas.openxmlformats.org/officeDocument/2006/relationships/image" Target="../media/image25.jpeg"/><Relationship Id="rId12" Type="http://schemas.openxmlformats.org/officeDocument/2006/relationships/image" Target="../media/image30.png"/><Relationship Id="rId17" Type="http://schemas.openxmlformats.org/officeDocument/2006/relationships/image" Target="../media/image35.jpeg"/><Relationship Id="rId25" Type="http://schemas.openxmlformats.org/officeDocument/2006/relationships/image" Target="../media/image43.jpe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24" Type="http://schemas.openxmlformats.org/officeDocument/2006/relationships/image" Target="../media/image42.png"/><Relationship Id="rId5" Type="http://schemas.openxmlformats.org/officeDocument/2006/relationships/image" Target="../media/image23.png"/><Relationship Id="rId15" Type="http://schemas.openxmlformats.org/officeDocument/2006/relationships/image" Target="../media/image33.jpeg"/><Relationship Id="rId23" Type="http://schemas.openxmlformats.org/officeDocument/2006/relationships/image" Target="../media/image41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jpeg"/><Relationship Id="rId22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f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7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 dirty="0"/>
              <a:t>Page: </a:t>
            </a:r>
            <a:fld id="{9FC55F7F-DC15-4D79-91E5-5B50DFFDBFFC}" type="slidenum">
              <a:rPr lang="en-US" altLang="en-US"/>
              <a:pPr/>
              <a:t>1</a:t>
            </a:fld>
            <a:endParaRPr lang="en-US" altLang="en-US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2800" dirty="0"/>
              <a:t>Gartner Magic Quadrant + Critical Capabilities</a:t>
            </a:r>
            <a:br>
              <a:rPr lang="en-US" altLang="en-US" sz="2800" dirty="0"/>
            </a:br>
            <a:r>
              <a:rPr lang="en-US" altLang="en-US" sz="2800" b="0" dirty="0"/>
              <a:t>Enterprise Agile Planning Tools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 Exist – Our Manifesto!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46CC686-D807-4849-9523-7F497794A399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33400" y="990600"/>
          <a:ext cx="6248400" cy="46847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" r:id="rId3" imgW="7619040" imgH="7619040" progId="">
                  <p:embed/>
                </p:oleObj>
              </mc:Choice>
              <mc:Fallback>
                <p:oleObj r:id="rId3" imgW="7619040" imgH="7619040" progId="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846CC686-D807-4849-9523-7F497794A3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" y="990600"/>
                        <a:ext cx="6248400" cy="46847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A7B9C9FD-CFDF-4F8C-933F-CC984ADE31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006876"/>
            <a:ext cx="2133600" cy="7837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6F3B0B-1C9C-49B4-8935-6300F2F4AB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5445" y="2057400"/>
            <a:ext cx="1956155" cy="7727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E1823B-35DC-44D9-A1DF-C209BC08DE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5376" y="3124200"/>
            <a:ext cx="2076292" cy="8033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83DD66-23EC-4764-AE48-FAADE1B5F90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652" y="4038600"/>
            <a:ext cx="2013948" cy="8191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C429D3B-E2CB-4E9F-B5D1-9EE222D100D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020814"/>
            <a:ext cx="2286000" cy="51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386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9731A-3CAD-4E58-A6EA-F953DAC26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We Different?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C7624-EA72-4DFC-95F7-2ED210F63F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creating your first project, to managing delivery of a large program, Inflectra products work out of the box with no need for customization or consulting, completely turnkey.</a:t>
            </a:r>
          </a:p>
          <a:p>
            <a:r>
              <a:rPr lang="en-US" dirty="0"/>
              <a:t>Best practices are baked-in, so you can focus on meeting your goals, not worrying about what is falling through the cracks.</a:t>
            </a:r>
          </a:p>
          <a:p>
            <a:r>
              <a:rPr lang="en-US" dirty="0"/>
              <a:t>Powerful, straightforward, and flexible, Inflectra’s products adapt to you: your methodology, your workflow, your toolchain, your reporting needs.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3216F-B4D4-4E2D-B79B-90C09A138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069E4B69-3EC5-465B-9719-354D7C91A9F6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2195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on Three User Communities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069E4B69-3EC5-465B-9719-354D7C91A9F6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0A73BC0-82F1-492C-9EAA-B00CB145DD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52600"/>
            <a:ext cx="2552700" cy="1905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B56AD0C-A120-4589-9A67-609A5B44CE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752600"/>
            <a:ext cx="2533650" cy="1905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6ECB399-5AB0-4E70-8E75-88B62BC640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450" y="1678800"/>
            <a:ext cx="2609850" cy="2055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7852057-710D-44AB-AB19-A68C01885619}"/>
              </a:ext>
            </a:extLst>
          </p:cNvPr>
          <p:cNvSpPr txBox="1"/>
          <p:nvPr/>
        </p:nvSpPr>
        <p:spPr>
          <a:xfrm>
            <a:off x="838200" y="3669437"/>
            <a:ext cx="2419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Josefin Sans" pitchFamily="2" charset="0"/>
              </a:rPr>
              <a:t>Testers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CE3791-2C19-4774-8FCD-0C622434AC74}"/>
              </a:ext>
            </a:extLst>
          </p:cNvPr>
          <p:cNvSpPr txBox="1"/>
          <p:nvPr/>
        </p:nvSpPr>
        <p:spPr>
          <a:xfrm>
            <a:off x="3219450" y="3657600"/>
            <a:ext cx="2419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Josefin Sans" pitchFamily="2" charset="0"/>
              </a:rPr>
              <a:t>Developers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5E35398-5D2E-48DA-A434-BAFADD68E772}"/>
              </a:ext>
            </a:extLst>
          </p:cNvPr>
          <p:cNvSpPr txBox="1"/>
          <p:nvPr/>
        </p:nvSpPr>
        <p:spPr>
          <a:xfrm>
            <a:off x="5562600" y="3657600"/>
            <a:ext cx="2419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Josefin Sans" pitchFamily="2" charset="0"/>
              </a:rPr>
              <a:t>Managers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D21891-C233-439A-9101-66E0BB1EF2D6}"/>
              </a:ext>
            </a:extLst>
          </p:cNvPr>
          <p:cNvSpPr txBox="1"/>
          <p:nvPr/>
        </p:nvSpPr>
        <p:spPr>
          <a:xfrm>
            <a:off x="762000" y="4840069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consider each of these three stakeholders groups when designing our products, so that everyone in teams can get the most out of our products.</a:t>
            </a:r>
          </a:p>
        </p:txBody>
      </p:sp>
    </p:spTree>
    <p:extLst>
      <p:ext uri="{BB962C8B-B14F-4D97-AF65-F5344CB8AC3E}">
        <p14:creationId xmlns:p14="http://schemas.microsoft.com/office/powerpoint/2010/main" val="4060206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9731A-3CAD-4E58-A6EA-F953DAC26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Marketing Methods – Getting the Message Out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3216F-B4D4-4E2D-B79B-90C09A138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069E4B69-3EC5-465B-9719-354D7C91A9F6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456B4E-BE53-4672-A111-64ABB66EF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686" y="914400"/>
            <a:ext cx="7949714" cy="497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546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Social with Inflectra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53000"/>
          </a:xfrm>
        </p:spPr>
        <p:txBody>
          <a:bodyPr/>
          <a:lstStyle/>
          <a:p>
            <a:r>
              <a:rPr lang="en-US" sz="2600" dirty="0"/>
              <a:t>Website – Blog, Support Forums</a:t>
            </a:r>
          </a:p>
          <a:p>
            <a:r>
              <a:rPr lang="en-US" sz="2600" dirty="0"/>
              <a:t>Twitter – Latest News &amp; Info</a:t>
            </a:r>
          </a:p>
          <a:p>
            <a:r>
              <a:rPr lang="en-US" sz="2600" dirty="0"/>
              <a:t>Facebook – News &amp; Industry</a:t>
            </a:r>
          </a:p>
          <a:p>
            <a:r>
              <a:rPr lang="en-US" sz="2600" dirty="0"/>
              <a:t>LinkedIn – In Depth Coverage</a:t>
            </a:r>
          </a:p>
          <a:p>
            <a:r>
              <a:rPr lang="en-US" sz="2600" dirty="0"/>
              <a:t>Google+ - Industry &amp; Background</a:t>
            </a:r>
          </a:p>
          <a:p>
            <a:r>
              <a:rPr lang="en-US" sz="2600" dirty="0"/>
              <a:t>YouTube – Product Videos</a:t>
            </a:r>
          </a:p>
          <a:p>
            <a:r>
              <a:rPr lang="en-US" sz="2600" dirty="0"/>
              <a:t>Pinterest – Diagrams and Infographics</a:t>
            </a:r>
          </a:p>
          <a:p>
            <a:r>
              <a:rPr lang="en-US" sz="2600" dirty="0"/>
              <a:t>Instagram – People &amp; Events</a:t>
            </a:r>
          </a:p>
          <a:p>
            <a:r>
              <a:rPr lang="en-US" sz="2600" dirty="0"/>
              <a:t>XING – Company news for DACH region</a:t>
            </a:r>
          </a:p>
          <a:p>
            <a:r>
              <a:rPr lang="en-US" sz="2600" dirty="0"/>
              <a:t>Meetup – Webinars and Local Events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069E4B69-3EC5-465B-9719-354D7C91A9F6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1073" y="152400"/>
            <a:ext cx="2977319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5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Solution Partner Network</a:t>
            </a:r>
          </a:p>
        </p:txBody>
      </p:sp>
      <p:sp>
        <p:nvSpPr>
          <p:cNvPr id="1946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5105400"/>
          </a:xfrm>
        </p:spPr>
        <p:txBody>
          <a:bodyPr/>
          <a:lstStyle/>
          <a:p>
            <a:pPr eaLnBrk="1" hangingPunct="1"/>
            <a:r>
              <a:rPr lang="en-US" sz="2000" dirty="0"/>
              <a:t>We have an extensive worldwide network that is used to provide global consulting and training services as well as sales support:</a:t>
            </a:r>
          </a:p>
        </p:txBody>
      </p:sp>
      <p:grpSp>
        <p:nvGrpSpPr>
          <p:cNvPr id="38" name="Group 2"/>
          <p:cNvGrpSpPr>
            <a:grpSpLocks/>
          </p:cNvGrpSpPr>
          <p:nvPr/>
        </p:nvGrpSpPr>
        <p:grpSpPr bwMode="auto">
          <a:xfrm>
            <a:off x="457200" y="3046413"/>
            <a:ext cx="8229600" cy="1374775"/>
            <a:chOff x="288" y="2015"/>
            <a:chExt cx="5424" cy="866"/>
          </a:xfrm>
        </p:grpSpPr>
        <p:sp>
          <p:nvSpPr>
            <p:cNvPr id="39" name="Line 4"/>
            <p:cNvSpPr>
              <a:spLocks noChangeShapeType="1"/>
            </p:cNvSpPr>
            <p:nvPr/>
          </p:nvSpPr>
          <p:spPr bwMode="auto">
            <a:xfrm>
              <a:off x="288" y="2880"/>
              <a:ext cx="5424" cy="1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5"/>
            <p:cNvSpPr>
              <a:spLocks noChangeShapeType="1"/>
            </p:cNvSpPr>
            <p:nvPr/>
          </p:nvSpPr>
          <p:spPr bwMode="auto">
            <a:xfrm>
              <a:off x="288" y="2015"/>
              <a:ext cx="5424" cy="1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" name="Line 6"/>
          <p:cNvSpPr>
            <a:spLocks noChangeShapeType="1"/>
          </p:cNvSpPr>
          <p:nvPr/>
        </p:nvSpPr>
        <p:spPr bwMode="auto">
          <a:xfrm flipH="1">
            <a:off x="4267200" y="1676400"/>
            <a:ext cx="0" cy="411480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Text Box 11"/>
          <p:cNvSpPr txBox="1">
            <a:spLocks noChangeArrowheads="1"/>
          </p:cNvSpPr>
          <p:nvPr/>
        </p:nvSpPr>
        <p:spPr bwMode="auto">
          <a:xfrm>
            <a:off x="381000" y="1676400"/>
            <a:ext cx="2667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bg2"/>
                </a:solidFill>
              </a:rPr>
              <a:t>North America</a:t>
            </a:r>
          </a:p>
        </p:txBody>
      </p:sp>
      <p:sp>
        <p:nvSpPr>
          <p:cNvPr id="43" name="Text Box 12"/>
          <p:cNvSpPr txBox="1">
            <a:spLocks noChangeArrowheads="1"/>
          </p:cNvSpPr>
          <p:nvPr/>
        </p:nvSpPr>
        <p:spPr bwMode="auto">
          <a:xfrm>
            <a:off x="381000" y="3078163"/>
            <a:ext cx="2667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bg2"/>
                </a:solidFill>
              </a:rPr>
              <a:t>Asia</a:t>
            </a:r>
          </a:p>
        </p:txBody>
      </p:sp>
      <p:sp>
        <p:nvSpPr>
          <p:cNvPr id="44" name="Text Box 14"/>
          <p:cNvSpPr txBox="1">
            <a:spLocks noChangeArrowheads="1"/>
          </p:cNvSpPr>
          <p:nvPr/>
        </p:nvSpPr>
        <p:spPr bwMode="auto">
          <a:xfrm>
            <a:off x="381000" y="4419600"/>
            <a:ext cx="2667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bg2"/>
                </a:solidFill>
              </a:rPr>
              <a:t>Australia</a:t>
            </a:r>
          </a:p>
        </p:txBody>
      </p:sp>
      <p:sp>
        <p:nvSpPr>
          <p:cNvPr id="45" name="Text Box 15"/>
          <p:cNvSpPr txBox="1">
            <a:spLocks noChangeArrowheads="1"/>
          </p:cNvSpPr>
          <p:nvPr/>
        </p:nvSpPr>
        <p:spPr bwMode="auto">
          <a:xfrm>
            <a:off x="4343400" y="1676400"/>
            <a:ext cx="2667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bg2"/>
                </a:solidFill>
              </a:rPr>
              <a:t>South America &amp; Mexico</a:t>
            </a:r>
          </a:p>
        </p:txBody>
      </p:sp>
      <p:sp>
        <p:nvSpPr>
          <p:cNvPr id="46" name="Text Box 16"/>
          <p:cNvSpPr txBox="1">
            <a:spLocks noChangeArrowheads="1"/>
          </p:cNvSpPr>
          <p:nvPr/>
        </p:nvSpPr>
        <p:spPr bwMode="auto">
          <a:xfrm>
            <a:off x="4343400" y="3078163"/>
            <a:ext cx="2667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bg2"/>
                </a:solidFill>
              </a:rPr>
              <a:t>Europe</a:t>
            </a:r>
          </a:p>
        </p:txBody>
      </p:sp>
      <p:sp>
        <p:nvSpPr>
          <p:cNvPr id="47" name="Text Box 18"/>
          <p:cNvSpPr txBox="1">
            <a:spLocks noChangeArrowheads="1"/>
          </p:cNvSpPr>
          <p:nvPr/>
        </p:nvSpPr>
        <p:spPr bwMode="auto">
          <a:xfrm>
            <a:off x="4343400" y="4419600"/>
            <a:ext cx="2667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bg2"/>
                </a:solidFill>
              </a:rPr>
              <a:t>Middle East &amp; Africa</a:t>
            </a:r>
          </a:p>
        </p:txBody>
      </p:sp>
      <p:pic>
        <p:nvPicPr>
          <p:cNvPr id="48" name="Picture 2" descr="Sophel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51038"/>
            <a:ext cx="16097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8" descr="e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2354263"/>
            <a:ext cx="11620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10" descr="Nexion Soluti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2033588"/>
            <a:ext cx="14287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14" descr="Verinit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103563"/>
            <a:ext cx="1397000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32" descr="PTA Gmb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0" y="3816350"/>
            <a:ext cx="126365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38" descr="Commi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240338"/>
            <a:ext cx="1150938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40" descr="ES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579938"/>
            <a:ext cx="131127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42" descr="Software Sources Lt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850" y="4598988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3275013"/>
            <a:ext cx="857250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4" descr="Soflab Technology Sp. z o.o.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13" y="3436938"/>
            <a:ext cx="1509712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8" descr="BW Meill Log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150" y="1814513"/>
            <a:ext cx="140017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41" descr="Devoteam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313" y="3856038"/>
            <a:ext cx="1347787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43" descr="Attra Infotech Pvt Ltd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038" y="3732213"/>
            <a:ext cx="9874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45" descr="Resolvex GmbH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013" y="3257550"/>
            <a:ext cx="1901825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47" descr="ValueLabs Global Solutions Pte Ltd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3768725"/>
            <a:ext cx="1911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49" descr="Access HQ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06950"/>
            <a:ext cx="202565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51" descr="Linksoft Inc.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3175000"/>
            <a:ext cx="1281113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53" descr="InfluenceIT Consulti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4572000"/>
            <a:ext cx="14525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55" descr="e-navik Group (Testnerds)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538" y="5349875"/>
            <a:ext cx="14446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57" descr="Rubric Consulting (Pty) Ltd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38" y="4632325"/>
            <a:ext cx="127952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59" descr="Tezza Business Solutions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963" y="5133975"/>
            <a:ext cx="1541462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2076450"/>
            <a:ext cx="11239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61" descr="TenXLabs Technologies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75" y="1662113"/>
            <a:ext cx="987425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63" descr="Software Development Technologies (SDT)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388" y="2457450"/>
            <a:ext cx="1568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8800" y="6400800"/>
            <a:ext cx="990600" cy="244475"/>
          </a:xfrm>
        </p:spPr>
        <p:txBody>
          <a:bodyPr/>
          <a:lstStyle/>
          <a:p>
            <a:r>
              <a:rPr lang="en-US" altLang="en-US" dirty="0"/>
              <a:t>Page: </a:t>
            </a:r>
            <a:fld id="{069E4B69-3EC5-465B-9719-354D7C91A9F6}" type="slidenum">
              <a:rPr lang="en-US" altLang="en-US" smtClean="0"/>
              <a:pPr/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3137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Industry Partners</a:t>
            </a:r>
          </a:p>
        </p:txBody>
      </p:sp>
      <p:sp>
        <p:nvSpPr>
          <p:cNvPr id="1946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5105400"/>
          </a:xfrm>
        </p:spPr>
        <p:txBody>
          <a:bodyPr/>
          <a:lstStyle/>
          <a:p>
            <a:r>
              <a:rPr lang="en-US" sz="2400" dirty="0"/>
              <a:t>Industry partners provide unique solutions based on our products to handle specific use cases:</a:t>
            </a:r>
          </a:p>
          <a:p>
            <a:pPr lvl="1"/>
            <a:r>
              <a:rPr lang="en-US" sz="2000" b="1" dirty="0" err="1"/>
              <a:t>ValidationMaster</a:t>
            </a:r>
            <a:br>
              <a:rPr lang="en-US" sz="2000" dirty="0"/>
            </a:br>
            <a:r>
              <a:rPr lang="en-US" sz="2000" dirty="0"/>
              <a:t>Provides medical validation solutions</a:t>
            </a:r>
            <a:br>
              <a:rPr lang="en-US" sz="2000" dirty="0"/>
            </a:br>
            <a:r>
              <a:rPr lang="en-US" sz="2000" dirty="0"/>
              <a:t>based on Inflectra platform</a:t>
            </a:r>
            <a:br>
              <a:rPr lang="en-US" sz="2000" dirty="0"/>
            </a:br>
            <a:endParaRPr lang="en-US" sz="2000" dirty="0"/>
          </a:p>
          <a:p>
            <a:pPr lvl="1"/>
            <a:r>
              <a:rPr lang="en-US" sz="2000" b="1" dirty="0"/>
              <a:t>USDM Life Sciences</a:t>
            </a:r>
            <a:br>
              <a:rPr lang="en-US" sz="2000" dirty="0"/>
            </a:br>
            <a:r>
              <a:rPr lang="en-US" sz="2000" dirty="0"/>
              <a:t>Provides life science innovation solutions</a:t>
            </a:r>
            <a:br>
              <a:rPr lang="en-US" sz="2000" dirty="0"/>
            </a:br>
            <a:r>
              <a:rPr lang="en-US" sz="2000" dirty="0"/>
              <a:t>based on Inflectra platform</a:t>
            </a:r>
            <a:br>
              <a:rPr lang="en-US" sz="2000" dirty="0"/>
            </a:br>
            <a:endParaRPr lang="en-US" sz="2000" dirty="0"/>
          </a:p>
          <a:p>
            <a:pPr lvl="1"/>
            <a:r>
              <a:rPr lang="en-US" sz="2000" b="1" dirty="0"/>
              <a:t>TX3 Compliance Solutions</a:t>
            </a:r>
            <a:br>
              <a:rPr lang="en-US" sz="2000" dirty="0"/>
            </a:br>
            <a:r>
              <a:rPr lang="en-US" sz="2000" dirty="0"/>
              <a:t>Regulatory Compliance Solutions</a:t>
            </a:r>
            <a:br>
              <a:rPr lang="en-US" sz="2000" dirty="0"/>
            </a:br>
            <a:r>
              <a:rPr lang="en-US" sz="2000" dirty="0"/>
              <a:t>based on </a:t>
            </a:r>
            <a:r>
              <a:rPr lang="en-US" sz="2000" dirty="0" err="1"/>
              <a:t>SpiraTeam</a:t>
            </a:r>
            <a:r>
              <a:rPr lang="en-US" sz="2000" dirty="0"/>
              <a:t> and Rapise</a:t>
            </a:r>
          </a:p>
          <a:p>
            <a:pPr lvl="1"/>
            <a:endParaRPr lang="en-US" sz="2000" dirty="0"/>
          </a:p>
          <a:p>
            <a:endParaRPr lang="en-US" sz="2400" dirty="0"/>
          </a:p>
        </p:txBody>
      </p:sp>
      <p:pic>
        <p:nvPicPr>
          <p:cNvPr id="5122" name="Picture 2" descr="ValidationMa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019" y="1828800"/>
            <a:ext cx="3137981" cy="58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8800" y="6400800"/>
            <a:ext cx="990600" cy="244475"/>
          </a:xfrm>
        </p:spPr>
        <p:txBody>
          <a:bodyPr/>
          <a:lstStyle/>
          <a:p>
            <a:r>
              <a:rPr lang="en-US" altLang="en-US" dirty="0"/>
              <a:t>Page: </a:t>
            </a:r>
            <a:fld id="{069E4B69-3EC5-465B-9719-354D7C91A9F6}" type="slidenum">
              <a:rPr lang="en-US" altLang="en-US" smtClean="0"/>
              <a:pPr/>
              <a:t>16</a:t>
            </a:fld>
            <a:endParaRPr lang="en-US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6B2CEF-BC85-45DF-B02E-F13E75F86D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114800"/>
            <a:ext cx="1219200" cy="1219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50FA66-C72F-4022-B343-A7D5E018ED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00" y="2921000"/>
            <a:ext cx="24765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859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60CF7-8F56-4FD2-B3D7-71DDD534F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Inflectra Global Footprint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5687C-6191-4EF5-A7AD-EC8814E61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1676400"/>
          </a:xfrm>
        </p:spPr>
        <p:txBody>
          <a:bodyPr/>
          <a:lstStyle/>
          <a:p>
            <a:r>
              <a:rPr lang="en-US" dirty="0"/>
              <a:t>US Headquarters in Silver Spring, MD</a:t>
            </a:r>
          </a:p>
          <a:p>
            <a:r>
              <a:rPr lang="en-US" dirty="0"/>
              <a:t>Offshore Development in Moscow, Russia</a:t>
            </a:r>
          </a:p>
          <a:p>
            <a:r>
              <a:rPr lang="en-US" dirty="0"/>
              <a:t>Global Sales Offices: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C43731E-4E5C-41E7-B20D-298D039DC6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8178879"/>
              </p:ext>
            </p:extLst>
          </p:nvPr>
        </p:nvGraphicFramePr>
        <p:xfrm>
          <a:off x="1295400" y="2707689"/>
          <a:ext cx="2111957" cy="349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r:id="rId3" imgW="2933280" imgH="4850640" progId="">
                  <p:embed/>
                </p:oleObj>
              </mc:Choice>
              <mc:Fallback>
                <p:oleObj r:id="rId3" imgW="2933280" imgH="4850640" progId="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BA0DF79F-F0F8-408F-BD68-61CF4A329B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5400" y="2707689"/>
                        <a:ext cx="2111957" cy="349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0371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Executing on Vision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 executing on your vision, in what one aspect have you excelled, and in what one aspect do you plan to improve?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069E4B69-3EC5-465B-9719-354D7C91A9F6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33244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9731A-3CAD-4E58-A6EA-F953DAC26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Aspect We Have Excelled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C7624-EA72-4DFC-95F7-2ED210F63F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Developing a turnkey solution that has best practices built-in, yet is flexible and adaptable to customers’ needs.</a:t>
            </a:r>
          </a:p>
          <a:p>
            <a:r>
              <a:rPr lang="en-US" dirty="0"/>
              <a:t>For example, electronic signatures and workflows can be enabled for customers that need them, but don’t impede other users.</a:t>
            </a:r>
          </a:p>
          <a:p>
            <a:r>
              <a:rPr lang="en-US" dirty="0"/>
              <a:t>Customers report must faster implementation time using </a:t>
            </a:r>
            <a:r>
              <a:rPr lang="en-US" dirty="0" err="1"/>
              <a:t>SpiraTeam</a:t>
            </a:r>
            <a:r>
              <a:rPr lang="en-US" dirty="0"/>
              <a:t> than other less “opinionated” solutions (Jira, TFS)</a:t>
            </a:r>
          </a:p>
          <a:p>
            <a:pPr lvl="1"/>
            <a:r>
              <a:rPr lang="en-US" dirty="0"/>
              <a:t>No need to configure process templates or add-ons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3216F-B4D4-4E2D-B79B-90C09A138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069E4B69-3EC5-465B-9719-354D7C91A9F6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7886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dirty="0"/>
              <a:t>Page: </a:t>
            </a:r>
            <a:fld id="{4973ED17-A421-4D07-8055-7D427CFBC3FE}" type="slidenum">
              <a:rPr lang="en-US" altLang="en-US"/>
              <a:pPr/>
              <a:t>2</a:t>
            </a:fld>
            <a:endParaRPr lang="en-US" altLang="en-US" dirty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Agenda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/>
              <a:t>EAP Market Future in 2023 (10 mins)</a:t>
            </a:r>
          </a:p>
          <a:p>
            <a:r>
              <a:rPr lang="en-US" altLang="en-US" sz="2400" dirty="0"/>
              <a:t>Marketing &amp; Positioning (5 mins)</a:t>
            </a:r>
          </a:p>
          <a:p>
            <a:r>
              <a:rPr lang="en-US" altLang="en-US" sz="2400" dirty="0"/>
              <a:t>Executing on Vision (5 mins)</a:t>
            </a:r>
          </a:p>
          <a:p>
            <a:r>
              <a:rPr lang="en-US" altLang="en-US" sz="2400" dirty="0"/>
              <a:t>Critical Capabilities (20 mins)</a:t>
            </a:r>
          </a:p>
          <a:p>
            <a:pPr lvl="1"/>
            <a:r>
              <a:rPr lang="en-US" altLang="en-US" sz="2000" dirty="0"/>
              <a:t>Backlog Management</a:t>
            </a:r>
          </a:p>
          <a:p>
            <a:pPr lvl="1"/>
            <a:r>
              <a:rPr lang="en-US" altLang="en-US" sz="2000" dirty="0"/>
              <a:t>Scrum Team Support</a:t>
            </a:r>
          </a:p>
          <a:p>
            <a:pPr lvl="1"/>
            <a:r>
              <a:rPr lang="en-US" altLang="en-US" sz="2000" dirty="0"/>
              <a:t>Program / Portfolio level planning and tracking</a:t>
            </a:r>
          </a:p>
          <a:p>
            <a:pPr lvl="1"/>
            <a:r>
              <a:rPr lang="en-US" altLang="en-US" sz="2000" dirty="0"/>
              <a:t>Integration with 3</a:t>
            </a:r>
            <a:r>
              <a:rPr lang="en-US" altLang="en-US" sz="2000" baseline="30000" dirty="0"/>
              <a:t>rd</a:t>
            </a:r>
            <a:r>
              <a:rPr lang="en-US" altLang="en-US" sz="2000" dirty="0"/>
              <a:t> party Agile Planning Tools</a:t>
            </a:r>
          </a:p>
          <a:p>
            <a:pPr lvl="1"/>
            <a:r>
              <a:rPr lang="en-US" altLang="en-US" sz="2000" dirty="0"/>
              <a:t>Visibility to stories through the DevOps toolchain</a:t>
            </a:r>
          </a:p>
          <a:p>
            <a:r>
              <a:rPr lang="en-US" altLang="en-US" sz="2400" dirty="0"/>
              <a:t>Use Cases (20 mins)</a:t>
            </a:r>
          </a:p>
          <a:p>
            <a:pPr lvl="1"/>
            <a:r>
              <a:rPr lang="en-US" altLang="en-US" sz="2000" dirty="0"/>
              <a:t>Mixed Methodologies</a:t>
            </a:r>
          </a:p>
          <a:p>
            <a:pPr lvl="1"/>
            <a:r>
              <a:rPr lang="en-US" altLang="en-US" sz="2000" dirty="0"/>
              <a:t>Outsource</a:t>
            </a:r>
          </a:p>
          <a:p>
            <a:pPr lvl="1"/>
            <a:endParaRPr lang="en-US" altLang="en-US" sz="2000" dirty="0"/>
          </a:p>
          <a:p>
            <a:pPr lvl="1"/>
            <a:endParaRPr lang="en-US" alt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9731A-3CAD-4E58-A6EA-F953DAC26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Aspect We Plan to Improve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C7624-EA72-4DFC-95F7-2ED210F63F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SpiraTeam</a:t>
            </a:r>
            <a:r>
              <a:rPr lang="en-US" dirty="0"/>
              <a:t> was geared towards experienced users, we have simplified &amp; streamlined the UI: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However we feel that there is still much scope for improvement…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3216F-B4D4-4E2D-B79B-90C09A138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069E4B69-3EC5-465B-9719-354D7C91A9F6}" type="slidenum">
              <a:rPr lang="en-US" altLang="en-US" smtClean="0"/>
              <a:pPr/>
              <a:t>20</a:t>
            </a:fld>
            <a:endParaRPr lang="en-US" alt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9A8840D2-D58A-4BC7-A9BE-323ADD106E9A}"/>
              </a:ext>
            </a:extLst>
          </p:cNvPr>
          <p:cNvSpPr/>
          <p:nvPr/>
        </p:nvSpPr>
        <p:spPr>
          <a:xfrm>
            <a:off x="4038600" y="34290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72EF44-8889-42BB-9A48-019ABD064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133600"/>
            <a:ext cx="3580599" cy="19050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D8EADC-A7E7-4F02-B7CF-D36F28929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9734" y="2362200"/>
            <a:ext cx="4137066" cy="255456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855089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Critical Capabilities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live demonstration of the 5 Critical Capabilities in which your product is strongest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069E4B69-3EC5-465B-9719-354D7C91A9F6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33258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A73A2-923D-4D37-9A94-F9F311635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Capabilities Demonstration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10414-2CAC-4CB6-BB49-B74C32B35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altLang="en-US" sz="2400" dirty="0"/>
              <a:t>Backlog Management</a:t>
            </a:r>
            <a:br>
              <a:rPr lang="en-US" altLang="en-US" sz="2400" dirty="0"/>
            </a:br>
            <a:r>
              <a:rPr lang="en-US" altLang="en-US" sz="1600" dirty="0">
                <a:solidFill>
                  <a:schemeClr val="bg1">
                    <a:lumMod val="50000"/>
                  </a:schemeClr>
                </a:solidFill>
              </a:rPr>
              <a:t>Help build, groom, track and publicize backlogs. Includes the ability to track hierarchies of entries such as Themes, Epics and Stories.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/>
              <a:t>Scrum Team Support</a:t>
            </a:r>
            <a:br>
              <a:rPr lang="en-US" altLang="en-US" sz="2400" dirty="0"/>
            </a:br>
            <a:r>
              <a:rPr lang="en-US" altLang="en-US" sz="1600" dirty="0">
                <a:solidFill>
                  <a:schemeClr val="bg1">
                    <a:lumMod val="50000"/>
                  </a:schemeClr>
                </a:solidFill>
              </a:rPr>
              <a:t>Provide a developer friendly way for scrum teams to find and track their stories.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/>
              <a:t>Program / Portfolio level planning and tracking</a:t>
            </a:r>
            <a:br>
              <a:rPr lang="en-US" altLang="en-US" sz="2400" dirty="0"/>
            </a:br>
            <a:r>
              <a:rPr lang="en-US" altLang="en-US" sz="1600" dirty="0">
                <a:solidFill>
                  <a:schemeClr val="bg1">
                    <a:lumMod val="50000"/>
                  </a:schemeClr>
                </a:solidFill>
              </a:rPr>
              <a:t>Provide support for planning and tracking all of the work across a portfolio of several programs and many projects.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/>
              <a:t>Integration with 3</a:t>
            </a:r>
            <a:r>
              <a:rPr lang="en-US" altLang="en-US" sz="2400" baseline="30000" dirty="0"/>
              <a:t>rd</a:t>
            </a:r>
            <a:r>
              <a:rPr lang="en-US" altLang="en-US" sz="2400" dirty="0"/>
              <a:t> party Agile Planning Tools</a:t>
            </a:r>
            <a:br>
              <a:rPr lang="en-US" altLang="en-US" sz="2400" dirty="0"/>
            </a:b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Provide visibility to work being done using other vendors agile planning tools.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/>
              <a:t>Visibility to stories through the DevOps toolchain</a:t>
            </a:r>
            <a:br>
              <a:rPr lang="en-US" altLang="en-US" sz="2400" dirty="0"/>
            </a:b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Ability to see in near-real time the status of a story from initiation through release.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9601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Differentiated Use Cases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live demonstration of the 2 Use Cases that most strongly differentiate your product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069E4B69-3EC5-465B-9719-354D7C91A9F6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77624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Mixed Methodologies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069E4B69-3EC5-465B-9719-354D7C91A9F6}" type="slidenum">
              <a:rPr lang="en-US" altLang="en-US" smtClean="0"/>
              <a:pPr/>
              <a:t>24</a:t>
            </a:fld>
            <a:endParaRPr lang="en-US" altLang="en-US"/>
          </a:p>
        </p:txBody>
      </p:sp>
      <p:sp>
        <p:nvSpPr>
          <p:cNvPr id="8" name="Content Placeholder 3"/>
          <p:cNvSpPr>
            <a:spLocks noGrp="1"/>
          </p:cNvSpPr>
          <p:nvPr>
            <p:ph idx="1"/>
          </p:nvPr>
        </p:nvSpPr>
        <p:spPr>
          <a:xfrm>
            <a:off x="457200" y="1554579"/>
            <a:ext cx="3810001" cy="1798221"/>
          </a:xfrm>
        </p:spPr>
        <p:txBody>
          <a:bodyPr/>
          <a:lstStyle/>
          <a:p>
            <a:r>
              <a:rPr lang="en-US" dirty="0"/>
              <a:t>Tool is used to plan and track a set of teams doing a mix of two or more methodologies</a:t>
            </a:r>
          </a:p>
          <a:p>
            <a:pPr lvl="1"/>
            <a:r>
              <a:rPr lang="en-US" dirty="0"/>
              <a:t>Agile vs waterfall</a:t>
            </a:r>
          </a:p>
          <a:p>
            <a:pPr lvl="1"/>
            <a:r>
              <a:rPr lang="en-US" dirty="0"/>
              <a:t>Regulated vs. Unregulated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idx="11"/>
          </p:nvPr>
        </p:nvSpPr>
        <p:spPr>
          <a:xfrm>
            <a:off x="436685" y="4053890"/>
            <a:ext cx="3810001" cy="1798221"/>
          </a:xfrm>
        </p:spPr>
        <p:txBody>
          <a:bodyPr/>
          <a:lstStyle/>
          <a:p>
            <a:r>
              <a:rPr lang="en-US" dirty="0"/>
              <a:t>Blending iterative approach with upfront activities</a:t>
            </a:r>
          </a:p>
          <a:p>
            <a:r>
              <a:rPr lang="en-US" dirty="0"/>
              <a:t>Reporting across phases</a:t>
            </a:r>
          </a:p>
          <a:p>
            <a:r>
              <a:rPr lang="en-US" dirty="0"/>
              <a:t>Customizable processes</a:t>
            </a:r>
          </a:p>
          <a:p>
            <a:r>
              <a:rPr lang="en-US" dirty="0"/>
              <a:t>Explicit milestones and quality gates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idx="12"/>
          </p:nvPr>
        </p:nvSpPr>
        <p:spPr>
          <a:xfrm>
            <a:off x="4554415" y="4053890"/>
            <a:ext cx="4378570" cy="2118310"/>
          </a:xfrm>
        </p:spPr>
        <p:txBody>
          <a:bodyPr/>
          <a:lstStyle/>
          <a:p>
            <a:r>
              <a:rPr lang="en-US" dirty="0"/>
              <a:t>Agile boards for Scrum, Kanban</a:t>
            </a:r>
          </a:p>
          <a:p>
            <a:r>
              <a:rPr lang="en-US" dirty="0"/>
              <a:t>Support for stories, use cases and traditional requirements</a:t>
            </a:r>
          </a:p>
          <a:p>
            <a:r>
              <a:rPr lang="en-US" dirty="0"/>
              <a:t>Exploratory testing (agile) and manual testing </a:t>
            </a:r>
            <a:r>
              <a:rPr lang="en-US"/>
              <a:t>(waterfall)</a:t>
            </a:r>
            <a:endParaRPr lang="en-US" dirty="0"/>
          </a:p>
        </p:txBody>
      </p:sp>
      <p:pic>
        <p:nvPicPr>
          <p:cNvPr id="3074" name="Picture 2" descr="https://www.inflectra.com/GraphicsViewer.aspx?url=Methodologies/Waterfall.xml&amp;name=wordml://030000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415" y="1728192"/>
            <a:ext cx="3429000" cy="162460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F9AA961-698E-43CC-B814-1C2D8A368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1463554"/>
            <a:ext cx="2895600" cy="149319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017894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Outsource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069E4B69-3EC5-465B-9719-354D7C91A9F6}" type="slidenum">
              <a:rPr lang="en-US" altLang="en-US" smtClean="0"/>
              <a:pPr/>
              <a:t>25</a:t>
            </a:fld>
            <a:endParaRPr lang="en-US" alt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54579"/>
            <a:ext cx="3810001" cy="1798221"/>
          </a:xfrm>
        </p:spPr>
        <p:txBody>
          <a:bodyPr/>
          <a:lstStyle/>
          <a:p>
            <a:r>
              <a:rPr lang="en-US" dirty="0"/>
              <a:t>Plan &amp; track work across internal and outsourced teams</a:t>
            </a:r>
          </a:p>
          <a:p>
            <a:r>
              <a:rPr lang="en-US" dirty="0"/>
              <a:t>Mix of different agile tools, working in same portfolio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1"/>
          </p:nvPr>
        </p:nvSpPr>
        <p:spPr>
          <a:xfrm>
            <a:off x="436685" y="4053890"/>
            <a:ext cx="3810001" cy="1798221"/>
          </a:xfrm>
        </p:spPr>
        <p:txBody>
          <a:bodyPr/>
          <a:lstStyle/>
          <a:p>
            <a:r>
              <a:rPr lang="en-US" dirty="0"/>
              <a:t>Visibility between teams</a:t>
            </a:r>
          </a:p>
          <a:p>
            <a:r>
              <a:rPr lang="en-US" dirty="0"/>
              <a:t>Different </a:t>
            </a:r>
            <a:r>
              <a:rPr lang="en-US" dirty="0" err="1"/>
              <a:t>timezones</a:t>
            </a:r>
            <a:r>
              <a:rPr lang="en-US" dirty="0"/>
              <a:t> &amp; hours</a:t>
            </a:r>
          </a:p>
          <a:p>
            <a:r>
              <a:rPr lang="en-US" dirty="0"/>
              <a:t>Dev, QA, &amp; </a:t>
            </a:r>
            <a:r>
              <a:rPr lang="en-US" dirty="0" err="1"/>
              <a:t>Mgt</a:t>
            </a:r>
            <a:r>
              <a:rPr lang="en-US" dirty="0"/>
              <a:t> Teams</a:t>
            </a:r>
          </a:p>
          <a:p>
            <a:r>
              <a:rPr lang="en-US" dirty="0"/>
              <a:t>Communication of requirements to Dev &amp; QA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idx="12"/>
          </p:nvPr>
        </p:nvSpPr>
        <p:spPr>
          <a:xfrm>
            <a:off x="4554415" y="4053890"/>
            <a:ext cx="4208585" cy="1798221"/>
          </a:xfrm>
        </p:spPr>
        <p:txBody>
          <a:bodyPr/>
          <a:lstStyle/>
          <a:p>
            <a:r>
              <a:rPr lang="en-US" dirty="0"/>
              <a:t>Data-synchronization framework</a:t>
            </a:r>
          </a:p>
          <a:p>
            <a:r>
              <a:rPr lang="en-US" dirty="0"/>
              <a:t>Multi-language, </a:t>
            </a:r>
            <a:r>
              <a:rPr lang="en-US" dirty="0" err="1"/>
              <a:t>timezones</a:t>
            </a:r>
            <a:endParaRPr lang="en-US" dirty="0"/>
          </a:p>
          <a:p>
            <a:r>
              <a:rPr lang="en-US"/>
              <a:t>Concurrent licensing</a:t>
            </a:r>
            <a:endParaRPr lang="en-US" dirty="0"/>
          </a:p>
          <a:p>
            <a:r>
              <a:rPr lang="en-US" dirty="0"/>
              <a:t>Integrated QA Team Features</a:t>
            </a:r>
          </a:p>
          <a:p>
            <a:r>
              <a:rPr lang="en-US" dirty="0"/>
              <a:t>Enterprise instant messaging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EF694C-50C8-494D-8BA3-F1D079AE75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554579"/>
            <a:ext cx="3880008" cy="17982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6399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069E4B69-3EC5-465B-9719-354D7C91A9F6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7508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62EE0-901F-4105-B9E1-775F5FB2D1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The Future of Enterprise Agile Planning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97C43C-58A5-4A2F-9D70-C5AC21ED45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 do you think the EAP tools market will look like in 2023?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4E846F-301C-45FA-948E-D624C4706A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58C7B032-94E3-493C-885E-653F534D5C8C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4654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B1FAA-E7C5-4D9D-968B-DB7D02E70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First, Consider the Tenets of Agile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339D8-E4D0-414F-832C-BB3A2343F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Individuals and interactions </a:t>
            </a:r>
            <a:r>
              <a:rPr lang="en-US" sz="2400" dirty="0"/>
              <a:t>over processes and tools</a:t>
            </a:r>
          </a:p>
          <a:p>
            <a:r>
              <a:rPr lang="en-US" sz="2400" b="1" dirty="0"/>
              <a:t>Working software </a:t>
            </a:r>
            <a:r>
              <a:rPr lang="en-US" sz="2400" dirty="0"/>
              <a:t>over comprehensive documentation</a:t>
            </a:r>
          </a:p>
          <a:p>
            <a:r>
              <a:rPr lang="en-US" sz="2400" b="1" dirty="0"/>
              <a:t>Customer collaboration </a:t>
            </a:r>
            <a:r>
              <a:rPr lang="en-US" sz="2400" dirty="0"/>
              <a:t>over contract negotiation</a:t>
            </a:r>
          </a:p>
          <a:p>
            <a:r>
              <a:rPr lang="en-US" sz="2400" b="1" dirty="0"/>
              <a:t>Responding to change </a:t>
            </a:r>
            <a:r>
              <a:rPr lang="en-US" sz="2400" dirty="0"/>
              <a:t>over following a plan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Enterprise Agile Planning has these challenges:</a:t>
            </a:r>
          </a:p>
          <a:p>
            <a:pPr lvl="1"/>
            <a:r>
              <a:rPr lang="en-US" sz="2000" dirty="0"/>
              <a:t>Computers will be writing more of the code</a:t>
            </a:r>
          </a:p>
          <a:p>
            <a:pPr lvl="1"/>
            <a:r>
              <a:rPr lang="en-US" sz="2000" dirty="0"/>
              <a:t>Rules and regulations will demand documentation</a:t>
            </a:r>
          </a:p>
          <a:p>
            <a:pPr lvl="1"/>
            <a:r>
              <a:rPr lang="en-US" sz="2000" dirty="0"/>
              <a:t>Outsourced, freelancer economies redefine “customer”</a:t>
            </a:r>
          </a:p>
          <a:p>
            <a:pPr lvl="1"/>
            <a:r>
              <a:rPr lang="en-US" sz="2000" dirty="0"/>
              <a:t>Investments at the program level need plans</a:t>
            </a:r>
          </a:p>
          <a:p>
            <a:r>
              <a:rPr lang="en-US" sz="2400" dirty="0"/>
              <a:t>So how do you remain agile and support the enterprise?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25381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B1FAA-E7C5-4D9D-968B-DB7D02E70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will the world look like in 2023?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339D8-E4D0-414F-832C-BB3A2343F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Developers will be using different tools and frameworks than they do today.</a:t>
            </a:r>
          </a:p>
          <a:p>
            <a:r>
              <a:rPr lang="en-US" sz="2400" dirty="0"/>
              <a:t>Machine learning and AI will be part of many software projects.</a:t>
            </a:r>
          </a:p>
          <a:p>
            <a:r>
              <a:rPr lang="en-US" sz="2400" dirty="0"/>
              <a:t>Requirements will describe models that get refined by feedback and coded by computers</a:t>
            </a:r>
          </a:p>
          <a:p>
            <a:r>
              <a:rPr lang="en-US" sz="2400" dirty="0"/>
              <a:t>Users will be using different interfaces at work – watch, glass, touch, IOT, HUD, VR, etc.</a:t>
            </a:r>
          </a:p>
          <a:p>
            <a:r>
              <a:rPr lang="en-US" sz="2400" dirty="0"/>
              <a:t>Clouds and systems will be partitioned to address data privacy and regulatory constraints</a:t>
            </a:r>
          </a:p>
          <a:p>
            <a:r>
              <a:rPr lang="en-US" sz="2400" dirty="0"/>
              <a:t>We will still have human testers, designers, engineers and managers</a:t>
            </a:r>
          </a:p>
        </p:txBody>
      </p:sp>
    </p:spTree>
    <p:extLst>
      <p:ext uri="{BB962C8B-B14F-4D97-AF65-F5344CB8AC3E}">
        <p14:creationId xmlns:p14="http://schemas.microsoft.com/office/powerpoint/2010/main" val="522947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5F6F8-FE67-4F48-B267-1E8C75464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Self-Driving Vehicles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155FC-0587-49C9-91E8-49C77004F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886200"/>
            <a:ext cx="8229600" cy="2133600"/>
          </a:xfrm>
        </p:spPr>
        <p:txBody>
          <a:bodyPr/>
          <a:lstStyle/>
          <a:p>
            <a:r>
              <a:rPr lang="en-US" sz="2000" dirty="0"/>
              <a:t>Significant amount of safety &amp; quality documentation (ISO 26262)</a:t>
            </a:r>
          </a:p>
          <a:p>
            <a:r>
              <a:rPr lang="en-US" sz="2000" dirty="0"/>
              <a:t>Embraces agile methodologies with regulatory oversight</a:t>
            </a:r>
          </a:p>
          <a:p>
            <a:r>
              <a:rPr lang="en-US" sz="2000" dirty="0"/>
              <a:t>Machine-learning algorithms, high-level user “requirements” tied to self-learning feedback loop</a:t>
            </a:r>
          </a:p>
          <a:p>
            <a:r>
              <a:rPr lang="en-US" sz="2000" dirty="0"/>
              <a:t>Melding of hardware and software components, external interfaces</a:t>
            </a:r>
          </a:p>
          <a:p>
            <a:r>
              <a:rPr lang="en-US" sz="2000" dirty="0"/>
              <a:t>Security built into lifecycle (</a:t>
            </a:r>
            <a:r>
              <a:rPr lang="en-US" sz="2000" dirty="0" err="1"/>
              <a:t>SecOps</a:t>
            </a:r>
            <a:r>
              <a:rPr lang="en-US" sz="2000" dirty="0"/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B54FB6-CA8F-4C97-B504-067982C06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14400"/>
            <a:ext cx="5181600" cy="2590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761D82-C0BA-4204-85CA-724EA09BC1C0}"/>
              </a:ext>
            </a:extLst>
          </p:cNvPr>
          <p:cNvSpPr txBox="1"/>
          <p:nvPr/>
        </p:nvSpPr>
        <p:spPr>
          <a:xfrm>
            <a:off x="685800" y="3455034"/>
            <a:ext cx="32351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Image, courtesy of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</a:rPr>
              <a:t>Waymo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, BusinessInsider.com</a:t>
            </a:r>
          </a:p>
        </p:txBody>
      </p:sp>
    </p:spTree>
    <p:extLst>
      <p:ext uri="{BB962C8B-B14F-4D97-AF65-F5344CB8AC3E}">
        <p14:creationId xmlns:p14="http://schemas.microsoft.com/office/powerpoint/2010/main" val="833579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5F6F8-FE67-4F48-B267-1E8C75464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Healthcare IT Systems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F85BF79-6101-444A-86C1-98AB211C6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886200"/>
            <a:ext cx="8229600" cy="2133600"/>
          </a:xfrm>
        </p:spPr>
        <p:txBody>
          <a:bodyPr/>
          <a:lstStyle/>
          <a:p>
            <a:r>
              <a:rPr lang="en-US" sz="2000" dirty="0"/>
              <a:t>Data privacy and compliance rules at the project team level</a:t>
            </a:r>
          </a:p>
          <a:p>
            <a:r>
              <a:rPr lang="en-US" sz="2000" dirty="0"/>
              <a:t>Need to federate data between project, program and enterprise</a:t>
            </a:r>
          </a:p>
          <a:p>
            <a:r>
              <a:rPr lang="en-US" sz="2000" dirty="0"/>
              <a:t>Ability to isolate HIPAA, PHI data from management data</a:t>
            </a:r>
          </a:p>
          <a:p>
            <a:r>
              <a:rPr lang="en-US" sz="2000" dirty="0"/>
              <a:t>Strong audit ability, electronic signatures and traceability</a:t>
            </a:r>
          </a:p>
          <a:p>
            <a:r>
              <a:rPr lang="en-US" sz="2000" dirty="0"/>
              <a:t>Agile approach in between specific regulated phases</a:t>
            </a:r>
          </a:p>
        </p:txBody>
      </p:sp>
      <p:pic>
        <p:nvPicPr>
          <p:cNvPr id="3074" name="Picture 2" descr="Image result for healthcare it">
            <a:extLst>
              <a:ext uri="{FF2B5EF4-FFF2-40B4-BE49-F238E27FC236}">
                <a16:creationId xmlns:a16="http://schemas.microsoft.com/office/drawing/2014/main" id="{9E8F2A70-1258-4037-A5FC-5E9EBBA16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009650"/>
            <a:ext cx="4510087" cy="274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85853A4-5FC6-4344-B2A9-168EFBA8EDA3}"/>
              </a:ext>
            </a:extLst>
          </p:cNvPr>
          <p:cNvGrpSpPr/>
          <p:nvPr/>
        </p:nvGrpSpPr>
        <p:grpSpPr>
          <a:xfrm>
            <a:off x="5334000" y="1524000"/>
            <a:ext cx="3657600" cy="1752600"/>
            <a:chOff x="5334000" y="1752600"/>
            <a:chExt cx="3657600" cy="17526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7BC587B-0250-4B6E-8A28-5EB99A53538E}"/>
                </a:ext>
              </a:extLst>
            </p:cNvPr>
            <p:cNvSpPr/>
            <p:nvPr/>
          </p:nvSpPr>
          <p:spPr>
            <a:xfrm>
              <a:off x="5410200" y="2895599"/>
              <a:ext cx="556229" cy="5188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AFDBE01-3AE7-47BC-A262-4930DAAD44DC}"/>
                </a:ext>
              </a:extLst>
            </p:cNvPr>
            <p:cNvSpPr/>
            <p:nvPr/>
          </p:nvSpPr>
          <p:spPr>
            <a:xfrm>
              <a:off x="6248400" y="2514600"/>
              <a:ext cx="980202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77DB300-D0D7-4901-8F63-65D1EE7556C8}"/>
                </a:ext>
              </a:extLst>
            </p:cNvPr>
            <p:cNvSpPr/>
            <p:nvPr/>
          </p:nvSpPr>
          <p:spPr>
            <a:xfrm>
              <a:off x="7467600" y="1992259"/>
              <a:ext cx="1524000" cy="142169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5E9F050-8BA8-4956-8DDC-1F3FDFC0AE43}"/>
                </a:ext>
              </a:extLst>
            </p:cNvPr>
            <p:cNvCxnSpPr/>
            <p:nvPr/>
          </p:nvCxnSpPr>
          <p:spPr>
            <a:xfrm>
              <a:off x="5410200" y="3505200"/>
              <a:ext cx="3581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CFA3B39-828D-48C6-BB91-80E3D573EC29}"/>
                </a:ext>
              </a:extLst>
            </p:cNvPr>
            <p:cNvCxnSpPr/>
            <p:nvPr/>
          </p:nvCxnSpPr>
          <p:spPr>
            <a:xfrm flipV="1">
              <a:off x="5334000" y="1752600"/>
              <a:ext cx="3200400" cy="11429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549F181D-4999-4DE5-9989-5F7404D88F10}"/>
              </a:ext>
            </a:extLst>
          </p:cNvPr>
          <p:cNvSpPr txBox="1"/>
          <p:nvPr/>
        </p:nvSpPr>
        <p:spPr>
          <a:xfrm>
            <a:off x="5334000" y="3316069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Enterprise	   Program		Project</a:t>
            </a:r>
          </a:p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   Data	      Data            	 Data	</a:t>
            </a:r>
          </a:p>
        </p:txBody>
      </p:sp>
    </p:spTree>
    <p:extLst>
      <p:ext uri="{BB962C8B-B14F-4D97-AF65-F5344CB8AC3E}">
        <p14:creationId xmlns:p14="http://schemas.microsoft.com/office/powerpoint/2010/main" val="3038906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5F6F8-FE67-4F48-B267-1E8C75464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The Virtual Company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6541B55-799A-4C52-B4E2-184134751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886200"/>
            <a:ext cx="8229600" cy="2133600"/>
          </a:xfrm>
        </p:spPr>
        <p:txBody>
          <a:bodyPr/>
          <a:lstStyle/>
          <a:p>
            <a:r>
              <a:rPr lang="en-US" sz="2000" dirty="0"/>
              <a:t>No physical office locations, all workers co-work or telework</a:t>
            </a:r>
          </a:p>
          <a:p>
            <a:r>
              <a:rPr lang="en-US" sz="2000" dirty="0"/>
              <a:t>Collaboration tools integrated highly into work streams</a:t>
            </a:r>
          </a:p>
          <a:p>
            <a:r>
              <a:rPr lang="en-US" sz="2000" dirty="0"/>
              <a:t>No salaried employees, 100% freelance, contract workers</a:t>
            </a:r>
          </a:p>
          <a:p>
            <a:r>
              <a:rPr lang="en-US" sz="2000" dirty="0"/>
              <a:t>Strong requirements for time, utilization management</a:t>
            </a:r>
          </a:p>
          <a:p>
            <a:r>
              <a:rPr lang="en-US" sz="2000" dirty="0"/>
              <a:t>Agile, goal driven freelance approach with rigorous metrics</a:t>
            </a:r>
          </a:p>
        </p:txBody>
      </p:sp>
      <p:pic>
        <p:nvPicPr>
          <p:cNvPr id="2050" name="Picture 2" descr="https://images.yourstory.com/2016/10/best-platforms-for-freelancers.png">
            <a:extLst>
              <a:ext uri="{FF2B5EF4-FFF2-40B4-BE49-F238E27FC236}">
                <a16:creationId xmlns:a16="http://schemas.microsoft.com/office/drawing/2014/main" id="{9B524653-5297-408D-98BA-7260A574A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26237"/>
            <a:ext cx="5334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71A149-6197-4ECB-A49C-0F24859F7505}"/>
              </a:ext>
            </a:extLst>
          </p:cNvPr>
          <p:cNvSpPr txBox="1"/>
          <p:nvPr/>
        </p:nvSpPr>
        <p:spPr>
          <a:xfrm>
            <a:off x="727219" y="3624590"/>
            <a:ext cx="23102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Image, courtesy of YourStory.com</a:t>
            </a:r>
          </a:p>
        </p:txBody>
      </p:sp>
    </p:spTree>
    <p:extLst>
      <p:ext uri="{BB962C8B-B14F-4D97-AF65-F5344CB8AC3E}">
        <p14:creationId xmlns:p14="http://schemas.microsoft.com/office/powerpoint/2010/main" val="3862734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Marketing &amp; Positioning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 is your key marketing message, and how do you ensure it reaches your target market?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 dirty="0"/>
              <a:t>Page: </a:t>
            </a:r>
            <a:fld id="{069E4B69-3EC5-465B-9719-354D7C91A9F6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46706094"/>
      </p:ext>
    </p:extLst>
  </p:cSld>
  <p:clrMapOvr>
    <a:masterClrMapping/>
  </p:clrMapOvr>
</p:sld>
</file>

<file path=ppt/theme/theme1.xml><?xml version="1.0" encoding="utf-8"?>
<a:theme xmlns:a="http://schemas.openxmlformats.org/drawingml/2006/main" name="Inflectra Powerpoint Template">
  <a:themeElements>
    <a:clrScheme name="Inflectra Powerpoin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nflectra Powerpoint 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Inflectra 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lectra Powerpoin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lectra Powerpoin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lectra Powerpoin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lectra Powerpoin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lectra Powerpoin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lectra Powerpoin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lectra Powerpoin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lectra Powerpoin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lectra Powerpoin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lectra Powerpoin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lectra Powerpoin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1C28E931-ED02-4852-BD71-1AC424246586}" vid="{28E2C563-D314-4F3D-83D7-DFC0CBC7F6A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Inflectra Powerpoint Template</Template>
  <TotalTime>802</TotalTime>
  <Words>1032</Words>
  <Application>Microsoft Office PowerPoint</Application>
  <PresentationFormat>On-screen Show (4:3)</PresentationFormat>
  <Paragraphs>165</Paragraphs>
  <Slides>26</Slides>
  <Notes>0</Notes>
  <HiddenSlides>1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Josefin Sans</vt:lpstr>
      <vt:lpstr>Wingdings</vt:lpstr>
      <vt:lpstr>Inflectra Powerpoint Template</vt:lpstr>
      <vt:lpstr>Gartner Magic Quadrant + Critical Capabilities Enterprise Agile Planning Tools</vt:lpstr>
      <vt:lpstr>Agenda</vt:lpstr>
      <vt:lpstr>The Future of Enterprise Agile Planning</vt:lpstr>
      <vt:lpstr>First, Consider the Tenets of Agile</vt:lpstr>
      <vt:lpstr>What will the world look like in 2023?</vt:lpstr>
      <vt:lpstr>Example 1: Self-Driving Vehicles</vt:lpstr>
      <vt:lpstr>Example 2: Healthcare IT Systems</vt:lpstr>
      <vt:lpstr>Example 3: The Virtual Company </vt:lpstr>
      <vt:lpstr>Marketing &amp; Positioning</vt:lpstr>
      <vt:lpstr>Why We Exist – Our Manifesto!</vt:lpstr>
      <vt:lpstr>How Are We Different?</vt:lpstr>
      <vt:lpstr>Focus on Three User Communities</vt:lpstr>
      <vt:lpstr>Marketing Methods – Getting the Message Out</vt:lpstr>
      <vt:lpstr>Getting Social with Inflectra</vt:lpstr>
      <vt:lpstr>Solution Partner Network</vt:lpstr>
      <vt:lpstr>Industry Partners</vt:lpstr>
      <vt:lpstr>Inflectra Global Footprint</vt:lpstr>
      <vt:lpstr>Executing on Vision</vt:lpstr>
      <vt:lpstr>One Aspect We Have Excelled</vt:lpstr>
      <vt:lpstr>One Aspect We Plan to Improve</vt:lpstr>
      <vt:lpstr>Critical Capabilities</vt:lpstr>
      <vt:lpstr>Critical Capabilities Demonstration</vt:lpstr>
      <vt:lpstr>Differentiated Use Cases</vt:lpstr>
      <vt:lpstr>Mixed Methodologies</vt:lpstr>
      <vt:lpstr>Outsource</vt:lpstr>
      <vt:lpstr>Questions?</vt:lpstr>
    </vt:vector>
  </TitlesOfParts>
  <Company>Inflectra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Title</dc:title>
  <dc:creator>Adam M. Sandman</dc:creator>
  <cp:lastModifiedBy>Adam Sandman</cp:lastModifiedBy>
  <cp:revision>116</cp:revision>
  <cp:lastPrinted>1601-01-01T00:00:00Z</cp:lastPrinted>
  <dcterms:created xsi:type="dcterms:W3CDTF">2016-10-19T01:41:13Z</dcterms:created>
  <dcterms:modified xsi:type="dcterms:W3CDTF">2018-01-09T16:33:16Z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